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5515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52962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85248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75532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11864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27987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62063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1511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01022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91752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099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0515AB-4F47-4070-A702-58AEC07E64EA}" type="datetimeFigureOut">
              <a:rPr lang="en-US" smtClean="0"/>
              <a:t>7/20/2016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0FB658-BB19-4B10-B9EC-F0CE8F99386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79358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599" y="947738"/>
            <a:ext cx="8686801" cy="4962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0093856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" y="947738"/>
            <a:ext cx="8915400" cy="4962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199" y="523875"/>
            <a:ext cx="8915401" cy="390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9339642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00" y="762000"/>
            <a:ext cx="8915400" cy="5915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075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199" y="304800"/>
            <a:ext cx="8915401" cy="3905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1808302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76200"/>
            <a:ext cx="8229600" cy="563562"/>
          </a:xfrm>
        </p:spPr>
        <p:txBody>
          <a:bodyPr>
            <a:normAutofit fontScale="90000"/>
          </a:bodyPr>
          <a:lstStyle/>
          <a:p>
            <a:r>
              <a:rPr lang="en-GB" sz="3600" dirty="0" smtClean="0"/>
              <a:t>Input situations</a:t>
            </a:r>
            <a:endParaRPr lang="en-GB" sz="36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73184338"/>
              </p:ext>
            </p:extLst>
          </p:nvPr>
        </p:nvGraphicFramePr>
        <p:xfrm>
          <a:off x="0" y="609600"/>
          <a:ext cx="9144000" cy="7899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8800"/>
                <a:gridCol w="5638800"/>
                <a:gridCol w="1676400"/>
              </a:tblGrid>
              <a:tr h="370840">
                <a:tc>
                  <a:txBody>
                    <a:bodyPr/>
                    <a:lstStyle/>
                    <a:p>
                      <a:r>
                        <a:rPr lang="en-GB" dirty="0" smtClean="0"/>
                        <a:t>Generic Definition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Situations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Research or</a:t>
                      </a:r>
                      <a:r>
                        <a:rPr lang="en-GB" baseline="0" dirty="0" smtClean="0"/>
                        <a:t> Free or…??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rowSpan="3">
                  <a:txBody>
                    <a:bodyPr/>
                    <a:lstStyle/>
                    <a:p>
                      <a:r>
                        <a:rPr lang="en-GB" sz="1700" dirty="0" smtClean="0"/>
                        <a:t>Direct inputs that go into supporting technology development</a:t>
                      </a:r>
                      <a:endParaRPr lang="en-GB" sz="17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sz="1800" dirty="0" smtClean="0"/>
                        <a:t>Mother trials: typical of crop, soils</a:t>
                      </a:r>
                      <a:endParaRPr lang="en-GB" sz="18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Research development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GB" sz="17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 smtClean="0"/>
                        <a:t>Baby trials at same time as mother trials (random; no prior knowledge)</a:t>
                      </a:r>
                      <a:endParaRPr lang="en-GB" sz="18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GB" sz="17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 smtClean="0"/>
                        <a:t>Variety trials (new crops, MNLD, chickens)</a:t>
                      </a:r>
                      <a:endParaRPr lang="en-GB" sz="1800" dirty="0"/>
                    </a:p>
                  </a:txBody>
                  <a:tcPr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 rowSpan="3">
                  <a:txBody>
                    <a:bodyPr/>
                    <a:lstStyle/>
                    <a:p>
                      <a:r>
                        <a:rPr lang="en-US" sz="1600" dirty="0" smtClean="0"/>
                        <a:t>Tools to facilitate technology </a:t>
                      </a:r>
                      <a:r>
                        <a:rPr lang="en-US" sz="1600" dirty="0" err="1" smtClean="0"/>
                        <a:t>uptate</a:t>
                      </a:r>
                      <a:r>
                        <a:rPr lang="en-US" sz="1600" dirty="0" smtClean="0"/>
                        <a:t>, or demonstrate benefits and create demand</a:t>
                      </a:r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1800" dirty="0" smtClean="0"/>
                    </a:p>
                    <a:p>
                      <a:r>
                        <a:rPr lang="en-GB" sz="1800" dirty="0" smtClean="0"/>
                        <a:t>Tools to generate technology,</a:t>
                      </a:r>
                      <a:r>
                        <a:rPr lang="en-GB" sz="1800" baseline="0" dirty="0" smtClean="0"/>
                        <a:t> usually at community level (feed choppers, processors)</a:t>
                      </a:r>
                      <a:endParaRPr lang="en-GB" sz="1800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Facilitate research uptake, demonstrate benefits and  create demand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GB" sz="17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800" dirty="0" smtClean="0"/>
                        <a:t>Tools to generate data to define a technology (rain, erosion, infiltration equipment)</a:t>
                      </a:r>
                      <a:endParaRPr lang="en-GB" sz="1800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GB" sz="17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 smtClean="0"/>
                        <a:t>Demonstrate a technology and learn consequences (e.g. vegetables, post harvest)</a:t>
                      </a:r>
                      <a:endParaRPr lang="en-GB" sz="1800" dirty="0"/>
                    </a:p>
                  </a:txBody>
                  <a:tcPr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 rowSpan="3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/>
                        <a:t>Starter inputs/Complementary inputs</a:t>
                      </a:r>
                    </a:p>
                    <a:p>
                      <a:endParaRPr lang="en-GB" sz="2000" dirty="0" smtClean="0"/>
                    </a:p>
                    <a:p>
                      <a:endParaRPr lang="en-GB" sz="17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800" dirty="0" smtClean="0"/>
                        <a:t>Coupon-based inputs (adoption,</a:t>
                      </a:r>
                      <a:r>
                        <a:rPr lang="en-GB" sz="1800" baseline="0" dirty="0" smtClean="0"/>
                        <a:t> adaption, willingness to pay), seed packs, </a:t>
                      </a:r>
                      <a:r>
                        <a:rPr lang="en-GB" sz="1800" baseline="0" dirty="0" err="1" smtClean="0"/>
                        <a:t>fert</a:t>
                      </a:r>
                      <a:r>
                        <a:rPr lang="en-GB" sz="1800" baseline="0" dirty="0" smtClean="0"/>
                        <a:t> packs</a:t>
                      </a:r>
                      <a:endParaRPr lang="en-GB" sz="18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GB" dirty="0" smtClean="0"/>
                        <a:t>Research and Scaling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GB" sz="17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800" dirty="0" smtClean="0"/>
                        <a:t>Baby trials after mother demonstration (preference)</a:t>
                      </a:r>
                      <a:endParaRPr lang="en-GB" sz="18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en-GB" sz="17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 smtClean="0"/>
                        <a:t>Demonstrating</a:t>
                      </a:r>
                      <a:r>
                        <a:rPr lang="en-GB" sz="1800" baseline="0" dirty="0" smtClean="0"/>
                        <a:t> technologies for scaling (AR-NAFAKA)</a:t>
                      </a:r>
                      <a:endParaRPr lang="en-GB" sz="1800" dirty="0"/>
                    </a:p>
                  </a:txBody>
                  <a:tcPr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sz="17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 smtClean="0"/>
                        <a:t>Infrastructure</a:t>
                      </a:r>
                      <a:r>
                        <a:rPr lang="en-GB" sz="1800" baseline="0" dirty="0" smtClean="0"/>
                        <a:t> (lab equipment, learning centres)</a:t>
                      </a:r>
                      <a:endParaRPr lang="en-GB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sz="17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 smtClean="0"/>
                        <a:t>Other??? Seed…for multiplication</a:t>
                      </a:r>
                      <a:endParaRPr lang="en-GB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GB" sz="17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99819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168</Words>
  <Application>Microsoft Office PowerPoint</Application>
  <PresentationFormat>On-screen Show (4:3)</PresentationFormat>
  <Paragraphs>22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Input situations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Jumbo, Bright (CIMMYT)</dc:creator>
  <cp:lastModifiedBy>Odhong, Jonathan (IITA)</cp:lastModifiedBy>
  <cp:revision>2</cp:revision>
  <dcterms:created xsi:type="dcterms:W3CDTF">2016-07-02T09:18:48Z</dcterms:created>
  <dcterms:modified xsi:type="dcterms:W3CDTF">2016-07-20T09:29:34Z</dcterms:modified>
</cp:coreProperties>
</file>

<file path=docProps/thumbnail.jpeg>
</file>